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91F9DBD2-CD87-4566-8F79-815B29D567A5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304C700C-8B44-48F0-836F-E59A3CB63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8E8D-0553-405B-B1FA-F397100E1E08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E8216-02A7-45FE-AEFB-874E613FE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AE9A4-F7FD-4E2E-B4E2-FBB6DBCD1E44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59653-272A-4B8D-A24E-E6B6ED223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A78311-29FC-40BA-927A-DDCD8F1FD48E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C0162C-BBD7-44BE-9924-8ECBABCFD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AA9FA5B1-5F4C-41A6-87F4-4E016B458CD0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E8C34D5C-06D7-48E4-912A-9FF8B8817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9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12D88D-5C03-4E11-B788-891B4FB94FE3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49F0D8-92EF-4BB9-A5FA-451593C35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9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0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ED73C6-8FC3-46F8-B176-A53200994241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D70F6E-5F36-4733-8251-ACD1798CD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CCCDF2-DE21-40AF-A52A-B96233FD0556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BD4A82-AD54-4BAD-8A2B-8C858DDCEA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94B8A-65CA-45B8-81F5-5AA96963637D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662ED-D988-405C-87B5-996AFFE5A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E9227B94-6566-417E-A917-E13B32759EF2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3A7E3AE-F0E6-4421-B810-5C02B2C31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5D594779-C2B0-454D-9F58-B86566B13197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D6BCB872-F0E3-4EFC-853B-CB4660A902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E67BC96-BE58-4A65-A3FC-990A3DBF30E8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70B57A7-B3E0-49D6-99D2-FFB982C61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67" r:id="rId7"/>
    <p:sldLayoutId id="2147483774" r:id="rId8"/>
    <p:sldLayoutId id="2147483775" r:id="rId9"/>
    <p:sldLayoutId id="2147483766" r:id="rId10"/>
    <p:sldLayoutId id="2147483765" r:id="rId11"/>
  </p:sldLayoutIdLst>
  <p:txStyles>
    <p:titleStyle>
      <a:lvl1pPr marL="53975" algn="r" rtl="0" fontAlgn="base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2pPr>
      <a:lvl3pPr marL="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3pPr>
      <a:lvl4pPr marL="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4pPr>
      <a:lvl5pPr marL="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5pPr>
      <a:lvl6pPr marL="5111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6pPr>
      <a:lvl7pPr marL="9683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7pPr>
      <a:lvl8pPr marL="14255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8pPr>
      <a:lvl9pPr marL="18827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План действий</a:t>
            </a:r>
            <a:br>
              <a:rPr lang="ru-RU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3314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59550" cy="17526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</a:pPr>
            <a:endParaRPr lang="ru-RU" sz="2400" smtClean="0">
              <a:latin typeface="Arial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ru-RU" sz="2400" smtClean="0">
                <a:latin typeface="Arial" charset="0"/>
              </a:rPr>
              <a:t>Математика в детском саду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ru-RU" sz="2400" smtClean="0"/>
              <a:t>Прошина  Елена Петровна   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ru-RU" sz="2400" smtClean="0"/>
              <a:t>МКДОУ  д\с №1 г.Курлово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ru-RU" sz="2400" smtClean="0"/>
              <a:t>воспитатель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Дальние   цели</a:t>
            </a: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Формировать умения сравнивать рядом стоящие числа в пределах 10 на основе сравнения конкретных множеств; получать равенство из неравенства ( неравенство из равенства), добавляя к меньшему количеству один предмет или убирая из большего количества один предмет ( «7 меньше 8, если к 7 добавить один предмет, будет 8, поровну» , « 8 больше 7; если из 8 предметов убрать один , то станет по 7 </a:t>
            </a:r>
            <a:r>
              <a:rPr lang="ru-RU" smtClean="0"/>
              <a:t>, поровну» 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БЛИЖНИЕ   ЦЕЛИ</a:t>
            </a: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Правильно пользуются количественными и порядковыми числительными ( в пределах 10 ) , отвечают на вопросы: «Сколько?» , « Который по счёту 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Сравнивают предметы на глаз ( по длине , ширине, высоте, толщине) ; проверяет точность определений путём наложения или приложения.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Размещают предметы различной величины (до 7-10) в порядке возрастания , убывания их длины ,</a:t>
            </a:r>
            <a:r>
              <a:rPr lang="ru-RU" dirty="0" err="1" smtClean="0"/>
              <a:t>ширины,высоты,толщины</a:t>
            </a:r>
            <a:r>
              <a:rPr lang="ru-RU" smtClean="0"/>
              <a:t>.</a:t>
            </a:r>
            <a:endParaRPr lang="ru-RU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Autofit/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Педагогические методы и задачи.</a:t>
            </a:r>
            <a:endParaRPr lang="ru-RU" sz="28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Содержание образовательной области «Познание» направлено на достижение цели развития у детей познавательных интересов, интеллектуального развития через решение следующих задач: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*Сенсорное развитие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*Развитие познавательно- исследовательской и продуктивной деятельности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*Формирование элементарных математических представлений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*Формирование представлений детей об окружающем мире , целостной картины мира , расширение кругозора  детей.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Особое внимание уделяется развитию опытно- экспериментальной деятельности, </a:t>
            </a:r>
            <a:r>
              <a:rPr lang="ru-RU" dirty="0" err="1" smtClean="0"/>
              <a:t>практико</a:t>
            </a:r>
            <a:r>
              <a:rPr lang="ru-RU" dirty="0" smtClean="0"/>
              <a:t>- </a:t>
            </a:r>
            <a:r>
              <a:rPr lang="ru-RU" dirty="0" err="1" smtClean="0"/>
              <a:t>ориентированой</a:t>
            </a:r>
            <a:r>
              <a:rPr lang="ru-RU" dirty="0" smtClean="0"/>
              <a:t> направленности получаемых  </a:t>
            </a:r>
            <a:r>
              <a:rPr lang="ru-RU" smtClean="0"/>
              <a:t>детьми знаний.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916832"/>
            <a:ext cx="2819399" cy="59944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FF0000"/>
                </a:solidFill>
              </a:rPr>
              <a:t>Решения</a:t>
            </a:r>
            <a:br>
              <a:rPr lang="ru-RU" sz="1800" i="1" dirty="0" smtClean="0">
                <a:solidFill>
                  <a:srgbClr val="FF0000"/>
                </a:solidFill>
              </a:rPr>
            </a:br>
            <a:endParaRPr lang="ru-RU" sz="1800" i="1" dirty="0">
              <a:solidFill>
                <a:srgbClr val="FF0000"/>
              </a:solidFill>
            </a:endParaRPr>
          </a:p>
        </p:txBody>
      </p:sp>
      <p:sp>
        <p:nvSpPr>
          <p:cNvPr id="17410" name="Текст 2"/>
          <p:cNvSpPr>
            <a:spLocks noGrp="1"/>
          </p:cNvSpPr>
          <p:nvPr>
            <p:ph type="body" idx="2"/>
          </p:nvPr>
        </p:nvSpPr>
        <p:spPr>
          <a:xfrm>
            <a:off x="4962525" y="1108075"/>
            <a:ext cx="3932238" cy="10668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mtClean="0"/>
              <a:t>Проводятся  индивидуальные  работы</a:t>
            </a:r>
          </a:p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17411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163" cy="3978275"/>
          </a:xfrm>
        </p:spPr>
        <p:txBody>
          <a:bodyPr/>
          <a:lstStyle/>
          <a:p>
            <a:pPr marL="292100" algn="ctr"/>
            <a:r>
              <a:rPr lang="ru-RU" i="1" smtClean="0">
                <a:solidFill>
                  <a:srgbClr val="FF0000"/>
                </a:solidFill>
              </a:rPr>
              <a:t>Трудност</a:t>
            </a:r>
            <a:r>
              <a:rPr lang="ru-RU" smtClean="0">
                <a:solidFill>
                  <a:srgbClr val="FF0000"/>
                </a:solidFill>
              </a:rPr>
              <a:t>и</a:t>
            </a:r>
            <a:endParaRPr lang="ru-RU" sz="1600" smtClean="0">
              <a:solidFill>
                <a:srgbClr val="FF0000"/>
              </a:solidFill>
            </a:endParaRPr>
          </a:p>
          <a:p>
            <a:pPr marL="292100">
              <a:buFont typeface="Wingdings 2" pitchFamily="18" charset="2"/>
              <a:buNone/>
            </a:pPr>
            <a:r>
              <a:rPr lang="ru-RU" sz="1600" smtClean="0">
                <a:solidFill>
                  <a:srgbClr val="002060"/>
                </a:solidFill>
              </a:rPr>
              <a:t>Не  все  дети  могут  усвоить 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лнце 3"/>
          <p:cNvSpPr/>
          <p:nvPr/>
        </p:nvSpPr>
        <p:spPr>
          <a:xfrm rot="20371632">
            <a:off x="1871663" y="4627563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6948488" y="5084763"/>
            <a:ext cx="457200" cy="46672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55650" y="2492375"/>
          <a:ext cx="7632700" cy="3816350"/>
        </p:xfrm>
        <a:graphic>
          <a:graphicData uri="http://schemas.openxmlformats.org/drawingml/2006/table">
            <a:tbl>
              <a:tblPr/>
              <a:tblGrid>
                <a:gridCol w="3816025"/>
                <a:gridCol w="3816823"/>
              </a:tblGrid>
              <a:tr h="29357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                                           Старшая группа                                     новости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CDD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57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Подготовила: Прошина.Е.П                                                                                                        06.11.2013г.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5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u="sng">
                          <a:latin typeface="Calibri"/>
                          <a:ea typeface="Calibri"/>
                          <a:cs typeface="Times New Roman"/>
                        </a:rPr>
                        <a:t>События произошедшие в  старшей  группе на этой неделе.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Ребята старшей группы принимали участие в конкурсе  рисунков «Моя семья»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Дети показали сказку в детском саду для детей младшего возраста « Колобок»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</a:rPr>
                        <a:t/>
                      </a:r>
                      <a:br>
                        <a:rPr lang="ru-RU" sz="1100">
                          <a:latin typeface="Calibri"/>
                        </a:rPr>
                      </a:br>
                      <a:r>
                        <a:rPr lang="ru-RU" sz="1100" i="1" u="sng">
                          <a:latin typeface="Calibri"/>
                          <a:ea typeface="Calibri"/>
                          <a:cs typeface="Times New Roman"/>
                        </a:rPr>
                        <a:t>События которые предстоят на следующей неделе.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Воспитатели вместе с ребятами готовятся к целевой прогулке в пожарную часть.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Мы начинаем изучать алфавит.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u="sng">
                          <a:latin typeface="Calibri"/>
                          <a:ea typeface="Calibri"/>
                          <a:cs typeface="Times New Roman"/>
                        </a:rPr>
                        <a:t>Внимание!!!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Поздравляем Дениса Сюртукова занявшего 3 место в конкурсе рисунков.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357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448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88913"/>
            <a:ext cx="451485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125413" y="112713"/>
            <a:ext cx="914400" cy="914400"/>
          </a:xfrm>
          <a:prstGeom prst="wave">
            <a:avLst>
              <a:gd name="adj1" fmla="val 13005"/>
              <a:gd name="adj2" fmla="val 0"/>
            </a:avLst>
          </a:prstGeom>
          <a:solidFill>
            <a:srgbClr val="F07F0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773F04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125413" y="631825"/>
            <a:ext cx="962025" cy="914400"/>
          </a:xfrm>
          <a:prstGeom prst="star5">
            <a:avLst/>
          </a:prstGeom>
          <a:solidFill>
            <a:srgbClr val="9F293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141A">
                <a:alpha val="50000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864" fontAlgn="auto">
              <a:spcAft>
                <a:spcPts val="0"/>
              </a:spcAft>
              <a:defRPr/>
            </a:pPr>
            <a:r>
              <a:rPr lang="ru-RU" sz="1600" dirty="0" smtClean="0"/>
              <a:t>П</a:t>
            </a:r>
            <a:r>
              <a:rPr lang="ru-RU" sz="1400" dirty="0" smtClean="0"/>
              <a:t>омощь и  поддержка  администрации  </a:t>
            </a:r>
            <a:r>
              <a:rPr lang="ru-RU" sz="1400" dirty="0" err="1" smtClean="0"/>
              <a:t>д</a:t>
            </a:r>
            <a:r>
              <a:rPr lang="ru-RU" sz="1400" dirty="0" smtClean="0"/>
              <a:t>/с</a:t>
            </a:r>
            <a:br>
              <a:rPr lang="ru-RU" sz="1400" dirty="0" smtClean="0"/>
            </a:br>
            <a:r>
              <a:rPr lang="ru-RU" sz="1400" dirty="0" smtClean="0"/>
              <a:t>Методическая  литература.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Через интернет.</a:t>
            </a:r>
            <a:br>
              <a:rPr lang="ru-RU" sz="1400" dirty="0" smtClean="0"/>
            </a:br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827088" y="476250"/>
            <a:ext cx="7772400" cy="1509713"/>
          </a:xfrm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Ресурсы: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План-график.</a:t>
            </a: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3159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86544">
                <a:tc>
                  <a:txBody>
                    <a:bodyPr/>
                    <a:lstStyle/>
                    <a:p>
                      <a:r>
                        <a:rPr lang="ru-RU" dirty="0" smtClean="0"/>
                        <a:t>Дни недели</a:t>
                      </a:r>
                      <a:endParaRPr lang="ru-RU" dirty="0"/>
                    </a:p>
                  </a:txBody>
                  <a:tcPr marL="117565" marR="11756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 marL="117565" marR="11756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занятия</a:t>
                      </a:r>
                      <a:endParaRPr lang="ru-RU" dirty="0"/>
                    </a:p>
                  </a:txBody>
                  <a:tcPr marL="117565" marR="11756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понедельник</a:t>
                      </a:r>
                      <a:endParaRPr lang="ru-RU" dirty="0"/>
                    </a:p>
                  </a:txBody>
                  <a:tcPr marL="117565" marR="11756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9.00- 9. 25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117565" marR="11756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познание</a:t>
                      </a:r>
                      <a:endParaRPr lang="ru-RU" dirty="0"/>
                    </a:p>
                  </a:txBody>
                  <a:tcPr marL="117565" marR="11756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вторник</a:t>
                      </a:r>
                      <a:endParaRPr lang="ru-RU" dirty="0"/>
                    </a:p>
                  </a:txBody>
                  <a:tcPr marL="117565" marR="11756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17565" marR="117565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17565" marR="11756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 </a:t>
                      </a:r>
                      <a:endParaRPr lang="ru-RU" dirty="0"/>
                    </a:p>
                  </a:txBody>
                  <a:tcPr marL="117565" marR="11756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9.00 – 9.25</a:t>
                      </a:r>
                      <a:endParaRPr lang="ru-RU" dirty="0"/>
                    </a:p>
                  </a:txBody>
                  <a:tcPr marL="117565" marR="11756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познание</a:t>
                      </a:r>
                      <a:endParaRPr lang="ru-RU" dirty="0"/>
                    </a:p>
                  </a:txBody>
                  <a:tcPr marL="117565" marR="11756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четверг</a:t>
                      </a:r>
                      <a:endParaRPr lang="ru-RU" dirty="0"/>
                    </a:p>
                  </a:txBody>
                  <a:tcPr marL="117565" marR="11756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17565" marR="117565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17565" marR="11756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пятница</a:t>
                      </a:r>
                      <a:endParaRPr lang="ru-RU" dirty="0"/>
                    </a:p>
                  </a:txBody>
                  <a:tcPr marL="117565" marR="11756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9.00 – 9.25 </a:t>
                      </a:r>
                      <a:endParaRPr lang="ru-RU" dirty="0"/>
                    </a:p>
                  </a:txBody>
                  <a:tcPr marL="117565" marR="11756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        познание</a:t>
                      </a:r>
                      <a:endParaRPr lang="ru-RU" dirty="0"/>
                    </a:p>
                  </a:txBody>
                  <a:tcPr marL="117565" marR="117565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457</TotalTime>
  <Words>269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8</vt:i4>
      </vt:variant>
    </vt:vector>
  </HeadingPairs>
  <TitlesOfParts>
    <vt:vector size="23" baseType="lpstr">
      <vt:lpstr>Cambria</vt:lpstr>
      <vt:lpstr>Arial</vt:lpstr>
      <vt:lpstr>Wingdings 2</vt:lpstr>
      <vt:lpstr>Calibri</vt:lpstr>
      <vt:lpstr>Rockwell</vt:lpstr>
      <vt:lpstr>Times New Roman</vt:lpstr>
      <vt:lpstr>Литейная</vt:lpstr>
      <vt:lpstr>Литейная</vt:lpstr>
      <vt:lpstr>Литейная</vt:lpstr>
      <vt:lpstr>Литейная</vt:lpstr>
      <vt:lpstr>Литейная</vt:lpstr>
      <vt:lpstr>Литейная</vt:lpstr>
      <vt:lpstr>Литейная</vt:lpstr>
      <vt:lpstr>Литейная</vt:lpstr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действий</dc:title>
  <dc:creator>Толян</dc:creator>
  <cp:lastModifiedBy>User</cp:lastModifiedBy>
  <cp:revision>38</cp:revision>
  <dcterms:created xsi:type="dcterms:W3CDTF">2013-03-31T12:10:43Z</dcterms:created>
  <dcterms:modified xsi:type="dcterms:W3CDTF">2013-11-16T16:51:40Z</dcterms:modified>
</cp:coreProperties>
</file>